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912" r:id="rId3"/>
    <p:sldMasterId id="2147483984" r:id="rId4"/>
    <p:sldMasterId id="2147483996" r:id="rId5"/>
    <p:sldMasterId id="2147484020" r:id="rId6"/>
    <p:sldMasterId id="2147484032" r:id="rId7"/>
  </p:sldMasterIdLst>
  <p:notesMasterIdLst>
    <p:notesMasterId r:id="rId47"/>
  </p:notesMasterIdLst>
  <p:handoutMasterIdLst>
    <p:handoutMasterId r:id="rId48"/>
  </p:handoutMasterIdLst>
  <p:sldIdLst>
    <p:sldId id="256" r:id="rId8"/>
    <p:sldId id="265" r:id="rId9"/>
    <p:sldId id="257" r:id="rId10"/>
    <p:sldId id="293" r:id="rId11"/>
    <p:sldId id="302" r:id="rId12"/>
    <p:sldId id="258" r:id="rId13"/>
    <p:sldId id="313" r:id="rId14"/>
    <p:sldId id="314" r:id="rId15"/>
    <p:sldId id="316" r:id="rId16"/>
    <p:sldId id="290" r:id="rId17"/>
    <p:sldId id="318" r:id="rId18"/>
    <p:sldId id="260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8" r:id="rId27"/>
    <p:sldId id="330" r:id="rId28"/>
    <p:sldId id="327" r:id="rId29"/>
    <p:sldId id="332" r:id="rId30"/>
    <p:sldId id="333" r:id="rId31"/>
    <p:sldId id="326" r:id="rId32"/>
    <p:sldId id="331" r:id="rId33"/>
    <p:sldId id="336" r:id="rId34"/>
    <p:sldId id="335" r:id="rId35"/>
    <p:sldId id="337" r:id="rId36"/>
    <p:sldId id="338" r:id="rId37"/>
    <p:sldId id="339" r:id="rId38"/>
    <p:sldId id="271" r:id="rId39"/>
    <p:sldId id="303" r:id="rId40"/>
    <p:sldId id="305" r:id="rId41"/>
    <p:sldId id="306" r:id="rId42"/>
    <p:sldId id="311" r:id="rId43"/>
    <p:sldId id="288" r:id="rId44"/>
    <p:sldId id="291" r:id="rId45"/>
    <p:sldId id="289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5" autoAdjust="0"/>
    <p:restoredTop sz="78849" autoAdjust="0"/>
  </p:normalViewPr>
  <p:slideViewPr>
    <p:cSldViewPr>
      <p:cViewPr varScale="1">
        <p:scale>
          <a:sx n="92" d="100"/>
          <a:sy n="92" d="100"/>
        </p:scale>
        <p:origin x="177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0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9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1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высшая</c:v>
                </c:pt>
                <c:pt idx="1">
                  <c:v>первая</c:v>
                </c:pt>
                <c:pt idx="2">
                  <c:v>вторая</c:v>
                </c:pt>
                <c:pt idx="3">
                  <c:v>соответствие</c:v>
                </c:pt>
                <c:pt idx="4">
                  <c:v>без аттестации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</c:v>
                </c:pt>
                <c:pt idx="1">
                  <c:v>69</c:v>
                </c:pt>
                <c:pt idx="2">
                  <c:v>21</c:v>
                </c:pt>
                <c:pt idx="3">
                  <c:v>141</c:v>
                </c:pt>
                <c:pt idx="4">
                  <c:v>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уч-ся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1999</c:v>
                </c:pt>
                <c:pt idx="1">
                  <c:v>1900</c:v>
                </c:pt>
                <c:pt idx="2">
                  <c:v>1895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заняты допобразованием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1890</c:v>
                </c:pt>
                <c:pt idx="1">
                  <c:v>1801</c:v>
                </c:pt>
                <c:pt idx="2">
                  <c:v>1790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%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94.5</c:v>
                </c:pt>
                <c:pt idx="1">
                  <c:v>94.8</c:v>
                </c:pt>
                <c:pt idx="2">
                  <c:v>94.5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1334024"/>
        <c:axId val="174285288"/>
      </c:barChart>
      <c:catAx>
        <c:axId val="261334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4285288"/>
        <c:crosses val="autoZero"/>
        <c:auto val="1"/>
        <c:lblAlgn val="ctr"/>
        <c:lblOffset val="100"/>
        <c:noMultiLvlLbl val="0"/>
      </c:catAx>
      <c:valAx>
        <c:axId val="1742852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133402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преступлений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кол-во ООД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кол-во АП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4286072"/>
        <c:axId val="174286464"/>
      </c:lineChart>
      <c:catAx>
        <c:axId val="174286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4286464"/>
        <c:crosses val="autoZero"/>
        <c:auto val="1"/>
        <c:lblAlgn val="ctr"/>
        <c:lblOffset val="100"/>
        <c:noMultiLvlLbl val="0"/>
      </c:catAx>
      <c:valAx>
        <c:axId val="174286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428607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74368-4665-4E4B-97B6-330761DE44F4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0DC2E-56D3-4629-B907-CF2A588E39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1700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863A4-3C57-4E86-931A-47ED7A76D9B6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AC674A-F1B2-4E70-BD19-538368758B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022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AC674A-F1B2-4E70-BD19-538368758BD8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628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D3023-7F98-44C9-AF9B-9A4A73E86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4080" r:id="rId12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8EE651C-4268-477A-A642-513C13FD0545}" type="datetimeFigureOut">
              <a:rPr lang="ru-RU" smtClean="0"/>
              <a:pPr/>
              <a:t>31.08.2015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B5A314-0889-4061-A106-F0C94E3D2CB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0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376263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Современное образование: новые требования, новые возможности, новая ответственность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3573016"/>
            <a:ext cx="6552728" cy="2137792"/>
          </a:xfrm>
        </p:spPr>
        <p:txBody>
          <a:bodyPr>
            <a:normAutofit fontScale="77500" lnSpcReduction="20000"/>
          </a:bodyPr>
          <a:lstStyle/>
          <a:p>
            <a:r>
              <a:rPr lang="ru-RU" sz="2900" b="1" dirty="0" smtClean="0">
                <a:solidFill>
                  <a:schemeClr val="tx1"/>
                </a:solidFill>
              </a:rPr>
              <a:t>То, что сегодня ребенок умеет делать в сотрудничестве и под руководством, завтра он становится способен выполнить самостоятельно... Исследуя, что ребенок способен выполнить в сотрудничестве, мы определяем развитие завтрашнего дня. </a:t>
            </a:r>
          </a:p>
          <a:p>
            <a:r>
              <a:rPr lang="ru-RU" sz="2900" b="1" dirty="0" smtClean="0">
                <a:solidFill>
                  <a:schemeClr val="tx1"/>
                </a:solidFill>
              </a:rPr>
              <a:t>Л.С. </a:t>
            </a:r>
            <a:r>
              <a:rPr lang="ru-RU" sz="2900" b="1" dirty="0" err="1" smtClean="0">
                <a:solidFill>
                  <a:schemeClr val="tx1"/>
                </a:solidFill>
              </a:rPr>
              <a:t>Выготский</a:t>
            </a:r>
            <a:endParaRPr lang="ru-RU" sz="29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Tcy;&amp;rcy;&amp;iecy;&amp;bcy;&amp;ocy;&amp;vcy;&amp;acy;&amp;ncy;&amp;icy;&amp;yacy; &amp;kcy; &amp;ucy;&amp;scy;&amp;lcy;&amp;ocy;&amp;vcy;&amp;icy;&amp;yacy;&amp;mcy; &amp;rcy;&amp;iecy;&amp;acy;&amp;lcy;&amp;icy;&amp;zcy;&amp;acy;&amp;tscy;&amp;icy;&amp;icy; &amp;ocy;&amp;bcy;&amp;rcy;&amp;acy;&amp;zcy;&amp;ocy;&amp;vcy;&amp;acy;&amp;tcy;&amp;iecy;&amp;lcy;&amp;softcy;&amp;ncy;&amp;ycy;&amp;khcy; &amp;pcy;&amp;rcy;&amp;ocy;&amp;gcy;&amp;rcy;&amp;acy;&amp;mcy;&amp;mcy;. &amp;Scy;&amp;icy;&amp;scy;&amp;tcy;&amp;iecy;&amp;mcy;&amp;acy; &amp;ocy;&amp;bcy;&amp;rcy;&amp;acy;&amp;zcy;&amp;ocy;&amp;vcy;&amp;acy;&amp;ncy;&amp;icy;&amp;yacy; &amp;Mcy;&amp;Ocy;&amp;Ucy; &quot;&amp;Scy;&amp;rcy;&amp;iecy;&amp;dcy;&amp;ncy;&amp;yacy;&amp;yacy; &amp;ocy;&amp;bcy;&amp;shchcy;&amp;iecy;&amp;ocy;&amp;bcy;&amp;rcy;&amp;acy;&amp;zcy;&amp;ocy;&amp;vcy;&amp;acy;&amp;tcy;&amp;iecy;&amp;lcy;&amp;softcy;&amp;ncy;&amp;acy;&amp;yacy; &amp;shcy;&amp;kcy;&amp;ocy;&amp;lcy;&amp;acy; 8 &amp;gcy;.&amp;Pcy;&amp;iecy;&amp;rcy;&amp;iecy;&amp;scy;&amp;vcy;"/>
          <p:cNvPicPr/>
          <p:nvPr/>
        </p:nvPicPr>
        <p:blipFill>
          <a:blip r:embed="rId2" cstate="print"/>
          <a:srcRect b="8750"/>
          <a:stretch>
            <a:fillRect/>
          </a:stretch>
        </p:blipFill>
        <p:spPr bwMode="auto">
          <a:xfrm>
            <a:off x="323528" y="404664"/>
            <a:ext cx="8568952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1"/>
          <p:cNvSpPr>
            <a:spLocks noChangeArrowheads="1"/>
          </p:cNvSpPr>
          <p:nvPr/>
        </p:nvSpPr>
        <p:spPr bwMode="auto">
          <a:xfrm>
            <a:off x="611560" y="613835"/>
            <a:ext cx="68456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Результаты успеваемости: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6" y="1556794"/>
          <a:ext cx="8136904" cy="5310984"/>
        </p:xfrm>
        <a:graphic>
          <a:graphicData uri="http://schemas.openxmlformats.org/drawingml/2006/table">
            <a:tbl>
              <a:tblPr/>
              <a:tblGrid>
                <a:gridCol w="1163587"/>
                <a:gridCol w="1394008"/>
                <a:gridCol w="1161945"/>
                <a:gridCol w="1046326"/>
                <a:gridCol w="610903"/>
                <a:gridCol w="1248866"/>
                <a:gridCol w="1511269"/>
              </a:tblGrid>
              <a:tr h="16533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Учебный год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% успеваемости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Не успевают (чел.)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На </a:t>
                      </a:r>
                    </a:p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«4» и «5»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На «5»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% на «4» и «5»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% посещаемости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2010 - 2011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98,3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45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663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72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40,6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94,8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2011 - 2012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98,4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37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643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67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36,5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94,8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2012 - 2013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97,0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53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638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74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40,6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93,3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2013 - 2014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97,7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39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577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64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38,6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93,9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2014 - 2015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97,3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45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617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57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41,0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305"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94,7</a:t>
                      </a:r>
                    </a:p>
                  </a:txBody>
                  <a:tcPr marL="66341" marR="663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&amp;icy;&amp;scy;&amp;tcy;&amp;iecy;&amp;mcy;&amp;ncy;&amp;ocy; - &amp;dcy;&amp;iecy;&amp;yacy;&amp;tcy;&amp;iecy;&amp;lcy;&amp;softcy;&amp;ncy;&amp;ocy;&amp;scy;&amp;tcy;&amp;ncy;&amp;ycy;&amp;jcy; &amp;pcy;&amp;ocy;&amp;dcy;&amp;khcy;&amp;ocy;&amp;dcy; &amp;ocy;&amp;bcy;&amp;iecy;&amp;scy;&amp;pcy;&amp;iecy;&amp;chcy;&amp;icy;&amp;vcy;&amp;acy;&amp;iecy;&amp;tcy; - &amp;Vcy;&amp;ocy;&amp;pcy;&amp;rcy;&amp;ocy;&amp;scy; &amp;Scy;&amp;ocy;&amp;dcy;&amp;iecy;&amp;rcy;&amp;zhcy;&amp;acy;&amp;ncy;&amp;icy;&amp;iecy; &amp;ocy;&amp;bcy;&amp;shchcy;&amp;iecy;&amp;gcy;&amp;ocy; &amp;ocy;&amp;bcy;&amp;rcy;&amp;acy;&amp;zcy;&amp;ocy;&amp;vcy;&amp;acy;&amp;ncy;&amp;icy;&amp;yacy; &amp;vcy; &amp;scy;&amp;ocy;&amp;vcy;&amp;rcy;&amp;iecy;&amp;mcy;&amp;iecy;&amp;ncy;&amp;ncy;&amp;ocy;&amp;jcy; &amp;shcy;&amp;kcy;&amp;ocy;&amp;lcy;&amp;iecy;. &amp;KHcy;&amp;acy;&amp;rcy;&amp;acy;&amp;kcy;&amp;tcy;&amp;iecy;&amp;rcy;&amp;icy;&amp;scy;&amp;tcy;&amp;icy;&amp;kcy;&amp;acy;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2493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Fcy;&amp;gcy;&amp;ocy;&amp;scy; - &amp;Kcy;&amp;acy;&amp;rcy;&amp;tcy;&amp;icy;&amp;ncy;&amp;kcy;&amp;acy; 9372/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992887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7544" y="476672"/>
          <a:ext cx="7920879" cy="5472608"/>
        </p:xfrm>
        <a:graphic>
          <a:graphicData uri="http://schemas.openxmlformats.org/drawingml/2006/table">
            <a:tbl>
              <a:tblPr/>
              <a:tblGrid>
                <a:gridCol w="1584010"/>
                <a:gridCol w="1152294"/>
                <a:gridCol w="2015727"/>
                <a:gridCol w="1584010"/>
                <a:gridCol w="1584838"/>
              </a:tblGrid>
              <a:tr h="1923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Год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2012 год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2013 год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2014 год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2015 год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89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Тестовый балл по району 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(математика 4 </a:t>
                      </a:r>
                      <a:r>
                        <a:rPr lang="ru-RU" sz="24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кл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.)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42,7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44,1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42,5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41,4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19" y="404664"/>
          <a:ext cx="8424936" cy="7646248"/>
        </p:xfrm>
        <a:graphic>
          <a:graphicData uri="http://schemas.openxmlformats.org/drawingml/2006/table">
            <a:tbl>
              <a:tblPr/>
              <a:tblGrid>
                <a:gridCol w="2016225"/>
                <a:gridCol w="1353397"/>
                <a:gridCol w="1684811"/>
                <a:gridCol w="1684811"/>
                <a:gridCol w="1685692"/>
              </a:tblGrid>
              <a:tr h="12743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Год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2012 год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2013 год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2014год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2015 год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18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Тестовый </a:t>
                      </a:r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балл </a:t>
                      </a: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по </a:t>
                      </a:r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району (русский язык 4 </a:t>
                      </a:r>
                      <a:r>
                        <a:rPr lang="ru-RU" sz="28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кл</a:t>
                      </a:r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.)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44,3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42,8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43,2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44,8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  <p:sp>
        <p:nvSpPr>
          <p:cNvPr id="20377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980727"/>
          <a:ext cx="8208913" cy="5213961"/>
        </p:xfrm>
        <a:graphic>
          <a:graphicData uri="http://schemas.openxmlformats.org/drawingml/2006/table">
            <a:tbl>
              <a:tblPr/>
              <a:tblGrid>
                <a:gridCol w="2519699"/>
                <a:gridCol w="1286372"/>
                <a:gridCol w="1565971"/>
                <a:gridCol w="1410147"/>
                <a:gridCol w="1426724"/>
              </a:tblGrid>
              <a:tr h="17523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Предмет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Sd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80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 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Низкий (%)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Ниже среднего (%)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Средний (%)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Высокий (%)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8653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Русский язык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6,2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45,6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42,5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5,6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Математика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4,9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57,7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34,4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3,1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</a:tr>
              <a:tr h="432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2015 год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57,2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42,8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2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</a:rPr>
                        <a:t>2014 год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52,5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47,5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EA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803" name="Rectangle 3"/>
          <p:cNvSpPr>
            <a:spLocks noChangeArrowheads="1"/>
          </p:cNvSpPr>
          <p:nvPr/>
        </p:nvSpPr>
        <p:spPr bwMode="auto">
          <a:xfrm>
            <a:off x="1234740" y="212249"/>
            <a:ext cx="66745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Сравнительная таблица по предметам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7544" y="404664"/>
          <a:ext cx="8064896" cy="6410014"/>
        </p:xfrm>
        <a:graphic>
          <a:graphicData uri="http://schemas.openxmlformats.org/drawingml/2006/table">
            <a:tbl>
              <a:tblPr/>
              <a:tblGrid>
                <a:gridCol w="648072"/>
                <a:gridCol w="2779640"/>
                <a:gridCol w="1070288"/>
                <a:gridCol w="1070288"/>
                <a:gridCol w="1248304"/>
                <a:gridCol w="1248304"/>
              </a:tblGrid>
              <a:tr h="139736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ОУ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Метапредмет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60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Кол-во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Тестовый балл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Место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Кол-во не сдавших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29070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МАОУ "Ашапская СОШ"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23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45,4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29070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МБОУ "Карьевская СОШ"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43,6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06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МБОУ "Красноясыльская СОШ"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38,7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43606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МБОУ "Малоашапская ООШ"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35,4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70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МБОУ "Медянская СОШ"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44,6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29070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МАОУ "Ординская СОШ"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63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50,5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06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МБОУ "Шляпниковская СОШ"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46,8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726767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Филиал "ООШ с.Вторые Ключики МБОУ "Красноясыльская СОШ"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39,6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06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Филиал "ООШ с.Михино МБОУ "Медянская СОШ"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30,6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  <a:tr h="5814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ОУ "Опачевская ООШ" филиал МАОУ "Ординская СОШ"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57,3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38973" marR="38973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7544" y="1412776"/>
          <a:ext cx="7920881" cy="4164916"/>
        </p:xfrm>
        <a:graphic>
          <a:graphicData uri="http://schemas.openxmlformats.org/drawingml/2006/table">
            <a:tbl>
              <a:tblPr/>
              <a:tblGrid>
                <a:gridCol w="1008112"/>
                <a:gridCol w="1008112"/>
                <a:gridCol w="2413483"/>
                <a:gridCol w="3491174"/>
              </a:tblGrid>
              <a:tr h="27018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Место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Учитель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2400" b="1" i="1" dirty="0">
                          <a:latin typeface="Times New Roman"/>
                        </a:rPr>
                        <a:t>Команда ОУ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5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3-в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 Подборнова Е.В.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>
                          <a:latin typeface="Times New Roman"/>
                        </a:rPr>
                        <a:t>МАОУ «</a:t>
                      </a:r>
                      <a:r>
                        <a:rPr lang="ru-RU" sz="2400" b="0" dirty="0" err="1">
                          <a:latin typeface="Times New Roman"/>
                        </a:rPr>
                        <a:t>Ординская</a:t>
                      </a:r>
                      <a:r>
                        <a:rPr lang="ru-RU" sz="2400" b="0" dirty="0">
                          <a:latin typeface="Times New Roman"/>
                        </a:rPr>
                        <a:t> </a:t>
                      </a:r>
                      <a:r>
                        <a:rPr lang="ru-RU" sz="2400" b="0" dirty="0" err="1">
                          <a:latin typeface="Times New Roman"/>
                        </a:rPr>
                        <a:t>сош</a:t>
                      </a:r>
                      <a:r>
                        <a:rPr lang="ru-RU" sz="2400" b="0" dirty="0">
                          <a:latin typeface="Times New Roman"/>
                        </a:rPr>
                        <a:t>»</a:t>
                      </a:r>
                      <a:endParaRPr lang="ru-RU" sz="2400" b="1" dirty="0">
                        <a:latin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5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ΙΙ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Бормотова Е.И.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МБОУ «</a:t>
                      </a:r>
                      <a:r>
                        <a:rPr lang="ru-RU" sz="2400" dirty="0" err="1">
                          <a:latin typeface="Times New Roman"/>
                          <a:ea typeface="Times New Roman"/>
                        </a:rPr>
                        <a:t>Красноясыльская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 err="1">
                          <a:latin typeface="Times New Roman"/>
                          <a:ea typeface="Times New Roman"/>
                        </a:rPr>
                        <a:t>сош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5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ΙΙΙ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3-а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 Лобовикова С.Н.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МАОУ «</a:t>
                      </a:r>
                      <a:r>
                        <a:rPr lang="ru-RU" sz="2400" dirty="0" err="1">
                          <a:latin typeface="Times New Roman"/>
                          <a:ea typeface="Times New Roman"/>
                        </a:rPr>
                        <a:t>Ашапская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 err="1">
                          <a:latin typeface="Times New Roman"/>
                          <a:ea typeface="Times New Roman"/>
                        </a:rPr>
                        <a:t>сош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6849" name="Rectangle 1"/>
          <p:cNvSpPr>
            <a:spLocks noChangeArrowheads="1"/>
          </p:cNvSpPr>
          <p:nvPr/>
        </p:nvSpPr>
        <p:spPr bwMode="auto">
          <a:xfrm>
            <a:off x="0" y="251359"/>
            <a:ext cx="9144000" cy="105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Муниципальный  турнир 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Любознайка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                                               (обучающиеся 3-х классов)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7544" y="2060848"/>
          <a:ext cx="7064479" cy="4754265"/>
        </p:xfrm>
        <a:graphic>
          <a:graphicData uri="http://schemas.openxmlformats.org/drawingml/2006/table">
            <a:tbl>
              <a:tblPr/>
              <a:tblGrid>
                <a:gridCol w="985394"/>
                <a:gridCol w="1606657"/>
                <a:gridCol w="4472428"/>
              </a:tblGrid>
              <a:tr h="17672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Место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2800" b="1" i="1" dirty="0">
                          <a:latin typeface="Times New Roman"/>
                        </a:rPr>
                        <a:t>Класс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ОУ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2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2-4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команда МАОУ «</a:t>
                      </a:r>
                      <a:r>
                        <a:rPr lang="ru-RU" sz="2800" dirty="0" err="1">
                          <a:latin typeface="Times New Roman"/>
                          <a:ea typeface="Times New Roman"/>
                        </a:rPr>
                        <a:t>Ординская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800" dirty="0" err="1">
                          <a:latin typeface="Times New Roman"/>
                          <a:ea typeface="Times New Roman"/>
                        </a:rPr>
                        <a:t>сош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2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ΙΙ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2-4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команда МАОУ «</a:t>
                      </a:r>
                      <a:r>
                        <a:rPr lang="ru-RU" sz="2800" dirty="0" err="1">
                          <a:latin typeface="Times New Roman"/>
                          <a:ea typeface="Times New Roman"/>
                        </a:rPr>
                        <a:t>Ашапская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800" dirty="0" err="1">
                          <a:latin typeface="Times New Roman"/>
                          <a:ea typeface="Times New Roman"/>
                        </a:rPr>
                        <a:t>сош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25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ΙΙΙ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</a:rPr>
                        <a:t>2-4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команда </a:t>
                      </a:r>
                      <a:r>
                        <a:rPr lang="ru-RU" sz="2800" dirty="0" err="1">
                          <a:latin typeface="Times New Roman"/>
                          <a:ea typeface="Times New Roman"/>
                        </a:rPr>
                        <a:t>Сосновской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 ООШ филиала МАОУ «</a:t>
                      </a:r>
                      <a:r>
                        <a:rPr lang="ru-RU" sz="2800" dirty="0" err="1">
                          <a:latin typeface="Times New Roman"/>
                          <a:ea typeface="Times New Roman"/>
                        </a:rPr>
                        <a:t>Ашапская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 СОШ»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7873" name="Rectangle 1"/>
          <p:cNvSpPr>
            <a:spLocks noChangeArrowheads="1"/>
          </p:cNvSpPr>
          <p:nvPr/>
        </p:nvSpPr>
        <p:spPr bwMode="auto">
          <a:xfrm>
            <a:off x="0" y="62148"/>
            <a:ext cx="9144000" cy="176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Муниципальный интеллектуально – 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творческий турнир «Марафон знаний»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(обучающиеся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2-4 классов):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>
          <a:xfrm>
            <a:off x="4067944" y="548680"/>
            <a:ext cx="4824536" cy="532859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800" dirty="0" smtClean="0"/>
              <a:t>          </a:t>
            </a:r>
            <a:r>
              <a:rPr lang="ru-RU" sz="2800" b="1" i="1" dirty="0" smtClean="0"/>
              <a:t>Стратегическая цель государственной политики в области образования – повышение доступности качественного образования, соответствующего требованиям инновационного развития экономики,  современным потребностям общества и каждого гражданина.</a:t>
            </a:r>
            <a:endParaRPr lang="ru-RU" sz="2800" b="1" i="1" dirty="0"/>
          </a:p>
        </p:txBody>
      </p:sp>
      <p:pic>
        <p:nvPicPr>
          <p:cNvPr id="3" name="Содержимое 3" descr="&amp;Ocy;&amp;bcy;&amp;rcy;&amp;acy;&amp;zcy;&amp;ocy;&amp;vcy;&amp;acy;&amp;tcy;&amp;iecy;&amp;lcy;&amp;softcy;&amp;ncy;&amp;ycy;&amp;jcy; &amp;pcy;&amp;ocy;&amp;rcy;&amp;tcy;&amp;acy;&amp;lcy; &amp;gcy;&amp;ocy;&amp;rcy;&amp;ocy;&amp;dcy;&amp;acy; &amp;Kcy;&amp;icy;&amp;rcy;&amp;ocy;&amp;vcy;&amp;acy;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57232"/>
            <a:ext cx="4104456" cy="43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971550" y="360363"/>
            <a:ext cx="7715250" cy="908050"/>
          </a:xfrm>
        </p:spPr>
        <p:txBody>
          <a:bodyPr/>
          <a:lstStyle/>
          <a:p>
            <a:r>
              <a:rPr lang="ru-RU" smtClean="0"/>
              <a:t>Тезисы ЕГЭ в 2015 году</a:t>
            </a:r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8888"/>
          </a:xfrm>
        </p:spPr>
        <p:txBody>
          <a:bodyPr>
            <a:normAutofit/>
          </a:bodyPr>
          <a:lstStyle/>
          <a:p>
            <a:r>
              <a:rPr lang="ru-RU" i="1" smtClean="0"/>
              <a:t>Результат ЕГЭ – это индивидуальное достижение выпускника, а не школы. </a:t>
            </a:r>
          </a:p>
          <a:p>
            <a:r>
              <a:rPr lang="ru-RU" i="1" smtClean="0"/>
              <a:t>Результаты ЕГЭ не должны становиться инструментом воздействия на образовательные организации и педагогов</a:t>
            </a:r>
            <a:r>
              <a:rPr lang="ru-RU" smtClean="0"/>
              <a:t>.</a:t>
            </a:r>
          </a:p>
          <a:p>
            <a:r>
              <a:rPr lang="ru-RU" i="1" smtClean="0"/>
              <a:t>Публичные рейтинги ОО, муниципальных районов (городских округов) по результатам ЕГЭ должны</a:t>
            </a:r>
            <a:r>
              <a:rPr lang="ru-RU" smtClean="0"/>
              <a:t> </a:t>
            </a:r>
            <a:r>
              <a:rPr lang="ru-RU" i="1" smtClean="0"/>
              <a:t>остаться в прошлом.</a:t>
            </a:r>
          </a:p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4F1189-5A39-46FC-BF54-78C147F7DEB2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http://englishstrategies.files.wordpress.com/2012/03/images6.jpg?w=5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3968750"/>
            <a:ext cx="18827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Font typeface="Arial" pitchFamily="34" charset="0"/>
              <a:buNone/>
              <a:defRPr/>
            </a:pPr>
            <a:r>
              <a:rPr lang="ru-RU" sz="3100" i="1" u="sng" dirty="0" smtClean="0"/>
              <a:t>По данным анкет участников ЕГЭ Пермского края: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ru-RU" sz="3100" dirty="0" smtClean="0"/>
              <a:t>•</a:t>
            </a:r>
            <a:r>
              <a:rPr lang="en-US" sz="3100" dirty="0" smtClean="0"/>
              <a:t> </a:t>
            </a:r>
            <a:r>
              <a:rPr lang="ru-RU" sz="3100" b="1" dirty="0" smtClean="0"/>
              <a:t>72%</a:t>
            </a:r>
            <a:r>
              <a:rPr lang="ru-RU" sz="3100" dirty="0" smtClean="0"/>
              <a:t> выпускников надеялись только на свои знания;</a:t>
            </a:r>
            <a:endParaRPr lang="ru-RU" sz="3100" dirty="0"/>
          </a:p>
          <a:p>
            <a:pPr marL="0" indent="0">
              <a:buFont typeface="Arial" pitchFamily="34" charset="0"/>
              <a:buNone/>
              <a:defRPr/>
            </a:pPr>
            <a:r>
              <a:rPr lang="ru-RU" sz="3100" dirty="0" smtClean="0"/>
              <a:t>•</a:t>
            </a:r>
            <a:r>
              <a:rPr lang="en-US" sz="3100" dirty="0" smtClean="0"/>
              <a:t> </a:t>
            </a:r>
            <a:r>
              <a:rPr lang="ru-RU" sz="3100" b="1" dirty="0" smtClean="0"/>
              <a:t>23%</a:t>
            </a:r>
            <a:r>
              <a:rPr lang="ru-RU" sz="3100" dirty="0" smtClean="0"/>
              <a:t> занимались с репетиторами;</a:t>
            </a:r>
            <a:endParaRPr lang="ru-RU" sz="3100" dirty="0"/>
          </a:p>
          <a:p>
            <a:pPr marL="0" indent="0">
              <a:buFont typeface="Arial" pitchFamily="34" charset="0"/>
              <a:buNone/>
              <a:defRPr/>
            </a:pPr>
            <a:r>
              <a:rPr lang="ru-RU" sz="3100" dirty="0" smtClean="0"/>
              <a:t>•</a:t>
            </a:r>
            <a:r>
              <a:rPr lang="en-US" sz="3100" dirty="0" smtClean="0"/>
              <a:t> </a:t>
            </a:r>
            <a:r>
              <a:rPr lang="ru-RU" sz="3100" b="1" dirty="0" smtClean="0"/>
              <a:t>23</a:t>
            </a:r>
            <a:r>
              <a:rPr lang="ru-RU" sz="3100" b="1" dirty="0"/>
              <a:t>% </a:t>
            </a:r>
            <a:r>
              <a:rPr lang="ru-RU" sz="3100" dirty="0" smtClean="0"/>
              <a:t>занимались с помощью банка заданий ЕГЭ;</a:t>
            </a:r>
            <a:endParaRPr lang="ru-RU" sz="3100" dirty="0"/>
          </a:p>
          <a:p>
            <a:pPr marL="0" indent="0">
              <a:buFont typeface="Arial" pitchFamily="34" charset="0"/>
              <a:buNone/>
              <a:defRPr/>
            </a:pPr>
            <a:r>
              <a:rPr lang="ru-RU" sz="3100" dirty="0" smtClean="0"/>
              <a:t>•</a:t>
            </a:r>
            <a:r>
              <a:rPr lang="en-US" sz="3100" dirty="0" smtClean="0"/>
              <a:t> </a:t>
            </a:r>
            <a:r>
              <a:rPr lang="ru-RU" sz="3100" b="1" dirty="0" smtClean="0"/>
              <a:t>80</a:t>
            </a:r>
            <a:r>
              <a:rPr lang="ru-RU" sz="3100" b="1" dirty="0"/>
              <a:t>%</a:t>
            </a:r>
            <a:r>
              <a:rPr lang="ru-RU" sz="3100" dirty="0"/>
              <a:t> опрошенных утверждают, </a:t>
            </a:r>
            <a:r>
              <a:rPr lang="ru-RU" sz="3100" dirty="0" smtClean="0"/>
              <a:t>что атмосфера на ЕГЭ была доброжелательная и спокойная</a:t>
            </a:r>
            <a:r>
              <a:rPr lang="ru-RU" dirty="0" smtClean="0"/>
              <a:t>;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ru-RU" dirty="0"/>
              <a:t>•</a:t>
            </a:r>
            <a:r>
              <a:rPr lang="en-US" dirty="0"/>
              <a:t> </a:t>
            </a:r>
            <a:r>
              <a:rPr lang="ru-RU" b="1" dirty="0" smtClean="0"/>
              <a:t>8%</a:t>
            </a:r>
            <a:r>
              <a:rPr lang="ru-RU" dirty="0" smtClean="0"/>
              <a:t> опрошенных пожаловались на некомфортную обстановку в пункте и аудитории</a:t>
            </a:r>
            <a:r>
              <a:rPr lang="en-US" dirty="0" smtClean="0"/>
              <a:t>;</a:t>
            </a:r>
            <a:endParaRPr lang="ru-RU" dirty="0" smtClean="0"/>
          </a:p>
          <a:p>
            <a:pPr marL="0" indent="0">
              <a:buFont typeface="Arial" pitchFamily="34" charset="0"/>
              <a:buNone/>
              <a:defRPr/>
            </a:pPr>
            <a:r>
              <a:rPr lang="ru-RU" dirty="0"/>
              <a:t>•</a:t>
            </a:r>
            <a:r>
              <a:rPr lang="en-US" dirty="0"/>
              <a:t> </a:t>
            </a:r>
            <a:r>
              <a:rPr lang="ru-RU" b="1" dirty="0" smtClean="0"/>
              <a:t>12%</a:t>
            </a:r>
            <a:r>
              <a:rPr lang="ru-RU" dirty="0" smtClean="0"/>
              <a:t> не стали заполнять анкеты.</a:t>
            </a:r>
          </a:p>
          <a:p>
            <a:pPr marL="0" indent="0"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5604" name="Заголовок 1"/>
          <p:cNvSpPr>
            <a:spLocks noGrp="1"/>
          </p:cNvSpPr>
          <p:nvPr>
            <p:ph type="title"/>
          </p:nvPr>
        </p:nvSpPr>
        <p:spPr>
          <a:xfrm>
            <a:off x="971550" y="360363"/>
            <a:ext cx="7715250" cy="908050"/>
          </a:xfrm>
        </p:spPr>
        <p:txBody>
          <a:bodyPr>
            <a:normAutofit fontScale="90000"/>
          </a:bodyPr>
          <a:lstStyle/>
          <a:p>
            <a:r>
              <a:rPr lang="ru-RU" altLang="ru-RU" dirty="0" smtClean="0"/>
              <a:t>ЕГЭ 2015 глазами выпускников…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1C437C-C12B-4A99-9D32-30887340B9A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Нормативно-правое обеспечение проведения аттестации педагогов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altLang="ru-RU" sz="2800" b="1" dirty="0"/>
              <a:t>Приказ Минобрнауки РФ от </a:t>
            </a:r>
            <a:r>
              <a:rPr lang="ru-RU" sz="2800" b="1" dirty="0"/>
              <a:t>07.04.2014 № </a:t>
            </a:r>
            <a:r>
              <a:rPr lang="ru-RU" sz="2800" b="1" dirty="0" smtClean="0"/>
              <a:t>276</a:t>
            </a:r>
            <a:r>
              <a:rPr lang="ru-RU" altLang="ru-RU" sz="2800" b="1" dirty="0" smtClean="0"/>
              <a:t> «</a:t>
            </a:r>
            <a:r>
              <a:rPr lang="ru-RU" sz="2800" b="1" dirty="0"/>
              <a:t>ОБ УТВЕРЖДЕНИИ ПОРЯДКА ПРОВЕДЕНИЯ </a:t>
            </a:r>
            <a:r>
              <a:rPr lang="ru-RU" sz="2800" b="1" dirty="0" smtClean="0"/>
              <a:t>АТТЕСТАЦИИ ПЕДАГОГИЧЕСКИХ </a:t>
            </a:r>
            <a:r>
              <a:rPr lang="ru-RU" sz="2800" b="1" dirty="0"/>
              <a:t>РАБОТНИКОВ </a:t>
            </a:r>
            <a:r>
              <a:rPr lang="ru-RU" sz="2800" b="1" dirty="0" smtClean="0"/>
              <a:t>ОРГАНИЗАЦИЙ, ОСУЩЕСТВЛЯЮЩИХ </a:t>
            </a:r>
            <a:r>
              <a:rPr lang="ru-RU" sz="2800" b="1" dirty="0"/>
              <a:t>ОБРАЗОВАТЕЛЬНУЮ </a:t>
            </a:r>
            <a:r>
              <a:rPr lang="ru-RU" sz="2800" b="1" dirty="0" smtClean="0"/>
              <a:t>ДЕЯТЕЛЬНОСТЬ</a:t>
            </a:r>
            <a:r>
              <a:rPr lang="ru-RU" altLang="ru-RU" sz="2800" b="1" dirty="0" smtClean="0"/>
              <a:t>»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altLang="ru-RU" sz="2800" b="1" dirty="0" smtClean="0"/>
              <a:t>Распоряжение Правительства Пермского края от 18.08.2014 № 208-рп «</a:t>
            </a:r>
            <a:r>
              <a:rPr lang="ru-RU" sz="2800" dirty="0"/>
              <a:t>«Об организации аттестации педагогических работников организаций, осуществляющих образовательную деятельность, на территории Пермского края, аттестационными комиссиями, формируемыми уполномоченными органами государственной власти Пермского края</a:t>
            </a:r>
            <a:r>
              <a:rPr lang="ru-RU" altLang="ru-RU" sz="2800" b="1" dirty="0" smtClean="0"/>
              <a:t>»</a:t>
            </a:r>
            <a:endParaRPr lang="ru-RU" altLang="ru-RU" sz="2800" b="1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altLang="ru-RU" sz="28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alt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7239000" cy="4103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Итоги аттестации педагогических работников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700" dirty="0" smtClean="0"/>
              <a:t>(2014-2015 учебный год)</a:t>
            </a:r>
            <a:endParaRPr lang="ru-RU" sz="27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Обучение по ФГОС (5 класс)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56792"/>
          <a:ext cx="72390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2895600"/>
              </a:tblGrid>
              <a:tr h="42377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                     ОУ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% обученных педагогов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Ординская</a:t>
                      </a:r>
                      <a:r>
                        <a:rPr lang="ru-RU" sz="2800" dirty="0" smtClean="0"/>
                        <a:t> СОШ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100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Красноясыльская</a:t>
                      </a:r>
                      <a:r>
                        <a:rPr lang="ru-RU" sz="2800" dirty="0" smtClean="0"/>
                        <a:t> СОШ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100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Ашапская</a:t>
                      </a:r>
                      <a:r>
                        <a:rPr lang="ru-RU" sz="2800" dirty="0" smtClean="0"/>
                        <a:t> СОШ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80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Шляпниковская</a:t>
                      </a:r>
                      <a:r>
                        <a:rPr lang="ru-RU" sz="2800" dirty="0" smtClean="0"/>
                        <a:t> СОШ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80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Малоашапская</a:t>
                      </a:r>
                      <a:r>
                        <a:rPr lang="ru-RU" sz="2800" dirty="0" smtClean="0"/>
                        <a:t> ООШ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75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Медянская</a:t>
                      </a:r>
                      <a:r>
                        <a:rPr lang="ru-RU" sz="2800" dirty="0" smtClean="0"/>
                        <a:t> СОШ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70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Карьевская</a:t>
                      </a:r>
                      <a:r>
                        <a:rPr lang="ru-RU" sz="2800" dirty="0" smtClean="0"/>
                        <a:t> СОШ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50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ChangeArrowheads="1"/>
          </p:cNvSpPr>
          <p:nvPr/>
        </p:nvSpPr>
        <p:spPr bwMode="auto">
          <a:xfrm>
            <a:off x="467544" y="-8285366"/>
            <a:ext cx="11036543" cy="1471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Лучшими 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уроками по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результатам фестиваля признаны уроки 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Ахматовой Веры Степановны,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 истории, обществознания МАОУ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Ашапская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СОШ»;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Кожевниковой  Ольги  Сергеевны,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 истории, обществознания МБОУ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Шляпниковская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СОШ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Перевозчиковой Любови Юрьевны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 русского языка и литературы     МБОУ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Шляпниковская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СОШ»;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Шутёмовой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Валентины Владимировны,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 начальных классов МБОУ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Шляпниковская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СОШ»;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Бердниковой Натальи Ивановны,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учителя начальных классов МАОУ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Ординская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СОШ»;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Кожиной Натальи Ивановны,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 начальных классов МАОУ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Ординская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СОШ»;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Подборновой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Елены Валерьевны,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 начальных классов МАОУ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Ординская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СОШ»;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Окунцевой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Татьяны Александровны,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 математики  МАОУ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Ординская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СОШ»;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Насибуллиной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Аллы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Закирулловны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 русского языка и литературы  МАОУ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Ординская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СОШ»;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Коневой Людмилы Ивановны,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учителя русского языка и литературы  МАОУ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Ординская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СОШ»;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Кадыровой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Альфии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Нургалиевны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учителя биологии МАОУ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Ординская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СОШ».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7" name="Rectangle 1"/>
          <p:cNvSpPr>
            <a:spLocks noChangeArrowheads="1"/>
          </p:cNvSpPr>
          <p:nvPr/>
        </p:nvSpPr>
        <p:spPr bwMode="auto">
          <a:xfrm>
            <a:off x="251520" y="-2930405"/>
            <a:ext cx="10631081" cy="932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Победителями муниципального этапа конкурса «Учитель года - 2015»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были признаны: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Номинация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«Учитель»: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место – Кадырова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Альфия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Нургалиевна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учитель  биологии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Ординская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сош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место – Бердникова Наталья Ивановна,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учитель начальных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классов МАОУ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Ординская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сош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место – Валиева Эльвира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Закиулловна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учитель начальных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классов МБОУ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Карьевская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сош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Номинация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«Педагог дошкольного образовательного учреждения»: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место –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Кулинко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Светлана Юрьевна,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воспитатель  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Ординский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детский сад №1»;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 место –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Швецова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Светлана Михайловна,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воспитатель МКДОУ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Шляпниковский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детский сад»;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место –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Мухлади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Алёна Вячеславовна,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воспитатель структурного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подразделения  МБОУ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Красноясыльская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сош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Номинация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«Специалист социально-педагогического направления»: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место -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Шарлаимова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Людмила Павловна,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учитель-логопед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МКОУ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Ашапская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ОШИ»;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место –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Чуракова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Ольга Михайловна,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педагог-организатор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МБУ ДО 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Ординская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детская школа искусств»;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место –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Ситникова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Ульяна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Сергеевна,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преподаватель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теоретических дисциплин МБУ ДО 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Ординская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детская школа искусств».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395535" y="548680"/>
          <a:ext cx="7834065" cy="5979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1355"/>
                <a:gridCol w="2611355"/>
                <a:gridCol w="2611355"/>
              </a:tblGrid>
              <a:tr h="1954678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ОУ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Место в общем зачете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Кол-во</a:t>
                      </a:r>
                      <a:r>
                        <a:rPr lang="ru-RU" sz="3200" baseline="0" dirty="0" smtClean="0"/>
                        <a:t> призовых мест</a:t>
                      </a:r>
                      <a:endParaRPr lang="ru-RU" sz="3200" dirty="0"/>
                    </a:p>
                  </a:txBody>
                  <a:tcPr/>
                </a:tc>
              </a:tr>
              <a:tr h="1341446">
                <a:tc>
                  <a:txBody>
                    <a:bodyPr/>
                    <a:lstStyle/>
                    <a:p>
                      <a:r>
                        <a:rPr lang="ru-RU" sz="3200" dirty="0" err="1" smtClean="0"/>
                        <a:t>Ординская</a:t>
                      </a:r>
                      <a:r>
                        <a:rPr lang="ru-RU" sz="3200" dirty="0" smtClean="0"/>
                        <a:t> СОШ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 место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23</a:t>
                      </a:r>
                      <a:endParaRPr lang="ru-RU" sz="3200" dirty="0"/>
                    </a:p>
                  </a:txBody>
                  <a:tcPr/>
                </a:tc>
              </a:tr>
              <a:tr h="1341446">
                <a:tc>
                  <a:txBody>
                    <a:bodyPr/>
                    <a:lstStyle/>
                    <a:p>
                      <a:r>
                        <a:rPr lang="ru-RU" sz="3200" dirty="0" err="1" smtClean="0"/>
                        <a:t>Ашапская</a:t>
                      </a:r>
                      <a:r>
                        <a:rPr lang="ru-RU" sz="3200" dirty="0" smtClean="0"/>
                        <a:t> СОШ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 место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13</a:t>
                      </a:r>
                      <a:endParaRPr lang="ru-RU" sz="3200" dirty="0"/>
                    </a:p>
                  </a:txBody>
                  <a:tcPr/>
                </a:tc>
              </a:tr>
              <a:tr h="1341446">
                <a:tc>
                  <a:txBody>
                    <a:bodyPr/>
                    <a:lstStyle/>
                    <a:p>
                      <a:r>
                        <a:rPr lang="ru-RU" sz="3200" dirty="0" err="1" smtClean="0"/>
                        <a:t>Шляпниковская</a:t>
                      </a:r>
                      <a:r>
                        <a:rPr lang="ru-RU" sz="3200" dirty="0" smtClean="0"/>
                        <a:t> СОШ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 место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12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251520" y="620688"/>
          <a:ext cx="8229600" cy="5616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1244297">
                <a:tc gridSpan="2">
                  <a:txBody>
                    <a:bodyPr/>
                    <a:lstStyle/>
                    <a:p>
                      <a:r>
                        <a:rPr lang="ru-RU" sz="2800" dirty="0" smtClean="0"/>
                        <a:t>2012 год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800" dirty="0" smtClean="0"/>
                        <a:t>2013 год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800" dirty="0" smtClean="0"/>
                        <a:t>2014 год</a:t>
                      </a:r>
                      <a:endParaRPr lang="ru-RU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11074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Кол-во заявок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Кол-во стипендий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Кол-во заявок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Кол-во стипендий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Кол-во заявок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Кол-во стипендий</a:t>
                      </a:r>
                      <a:endParaRPr lang="ru-RU" sz="2800" dirty="0"/>
                    </a:p>
                  </a:txBody>
                  <a:tcPr/>
                </a:tc>
              </a:tr>
              <a:tr h="126158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/>
          </p:nvPr>
        </p:nvGraphicFramePr>
        <p:xfrm>
          <a:off x="467544" y="332658"/>
          <a:ext cx="8229600" cy="5904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28"/>
                <a:gridCol w="2952328"/>
                <a:gridCol w="2324944"/>
              </a:tblGrid>
              <a:tr h="601097">
                <a:tc gridSpan="3">
                  <a:txBody>
                    <a:bodyPr/>
                    <a:lstStyle/>
                    <a:p>
                      <a:r>
                        <a:rPr lang="ru-RU" dirty="0" smtClean="0"/>
                        <a:t>Обеспеченность учебниками в 2014-2015 учебном году (по данным ОУ)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63308">
                <a:tc>
                  <a:txBody>
                    <a:bodyPr/>
                    <a:lstStyle/>
                    <a:p>
                      <a:r>
                        <a:rPr lang="ru-RU" dirty="0" smtClean="0"/>
                        <a:t>ОУ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Средства, выделенные на учебники, тыс.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 обеспеченности учебниками</a:t>
                      </a:r>
                      <a:endParaRPr lang="ru-RU" dirty="0"/>
                    </a:p>
                  </a:txBody>
                  <a:tcPr/>
                </a:tc>
              </a:tr>
              <a:tr h="648607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Ординская</a:t>
                      </a:r>
                      <a:r>
                        <a:rPr lang="ru-RU" dirty="0" smtClean="0"/>
                        <a:t> СОШ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</a:tr>
              <a:tr h="648607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Ашапская</a:t>
                      </a:r>
                      <a:r>
                        <a:rPr lang="ru-RU" baseline="0" dirty="0" smtClean="0"/>
                        <a:t> СОШ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249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99,6</a:t>
                      </a:r>
                      <a:endParaRPr lang="ru-RU" dirty="0"/>
                    </a:p>
                  </a:txBody>
                  <a:tcPr/>
                </a:tc>
              </a:tr>
              <a:tr h="648607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Шляпниковская</a:t>
                      </a:r>
                      <a:r>
                        <a:rPr lang="ru-RU" dirty="0" smtClean="0"/>
                        <a:t> СОШ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</a:tr>
              <a:tr h="648607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Медянская</a:t>
                      </a:r>
                      <a:r>
                        <a:rPr lang="ru-RU" dirty="0" smtClean="0"/>
                        <a:t> СОШ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</a:tr>
              <a:tr h="648607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Красноясыльская</a:t>
                      </a:r>
                      <a:r>
                        <a:rPr lang="ru-RU" dirty="0" smtClean="0"/>
                        <a:t> СОШ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</a:tr>
              <a:tr h="648607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Карьевская</a:t>
                      </a:r>
                      <a:r>
                        <a:rPr lang="ru-RU" dirty="0" smtClean="0"/>
                        <a:t> СОШ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</a:tr>
              <a:tr h="648607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Малоашапская</a:t>
                      </a:r>
                      <a:r>
                        <a:rPr lang="ru-RU" dirty="0" smtClean="0"/>
                        <a:t> СОШ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&amp;Gcy;&amp;icy;&amp;mcy;&amp;ncy;&amp;acy;&amp;zcy;&amp;icy;&amp;yacy; 176 :: &amp;Gcy;&amp;lcy;&amp;acy;&amp;vcy;&amp;ncy;&amp;ocy;&amp;iecy; &amp;mcy;&amp;iecy;&amp;ncy;&amp;yucy; / &amp;Fcy;&amp;Gcy;&amp;Ocy;&amp;Scy;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358187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457200" y="457200"/>
          <a:ext cx="82296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2"/>
          <p:cNvGraphicFramePr>
            <a:graphicFrameLocks noGrp="1"/>
          </p:cNvGraphicFramePr>
          <p:nvPr>
            <p:ph/>
          </p:nvPr>
        </p:nvGraphicFramePr>
        <p:xfrm>
          <a:off x="457200" y="457200"/>
          <a:ext cx="82296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Icy;&amp;Ncy;&amp;Fcy;&amp;Ocy;&amp;Rcy;&amp;Mcy;&amp;Acy;&amp;TScy;&amp;Icy;&amp;Ocy;&amp;Ncy;&amp;Ncy;&amp;Ocy;&amp;Ocy;&amp;Bcy;&amp;Rcy;&amp;Acy;&amp;Zcy;&amp;Ocy;&amp;Vcy;&amp;Acy;&amp;Tcy;&amp;IEcy;&amp;Lcy;&amp;SOFTcy;&amp;Ncy;&amp;Acy;&amp;YAcy; &amp;Scy;&amp;Rcy;&amp;IEcy;&amp;Dcy;&amp;Acy; - &amp;Vcy;&amp;Acy;&amp;ZHcy;&amp;Ncy;&amp;IEcy;&amp;Jcy;&amp;SHcy;&amp;Icy;&amp;Jcy; &amp;Kcy;&amp;Ocy;&amp;Mcy;. - &amp;Pcy;&amp;rcy;&amp;iecy;&amp;zcy;&amp;iecy;&amp;ncy;&amp;tcy;&amp;acy;&amp;tscy;&amp;icy;&amp;icy; &amp;ocy;&amp;ncy;&amp;lcy;&amp;acy;&amp;jcy;&amp;ncy; - PPTonline.r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8136903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kiddo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653136"/>
            <a:ext cx="230425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Tcy;&amp;rcy;&amp;iecy;&amp;bcy;&amp;ocy;&amp;vcy;&amp;acy;&amp;ncy;&amp;icy;&amp;yacy; &amp;kcy; &amp;scy;&amp;ocy;&amp;vcy;&amp;rcy;&amp;iecy;&amp;mcy;&amp;iecy;&amp;ncy;&amp;ncy;&amp;ocy;&amp;mcy;&amp;ucy; &amp;ucy;&amp;rcy;&amp;ocy;&amp;kcy;&amp;u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42493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&amp;Tcy;&amp;rcy;&amp;iecy;&amp;bcy;&amp;ocy;&amp;vcy;&amp;acy;&amp;ncy;&amp;icy;&amp;yacy; &amp;kcy; &amp;scy;&amp;ocy;&amp;vcy;&amp;rcy;&amp;iecy;&amp;mcy;&amp;iecy;&amp;ncy;&amp;ncy;&amp;ocy;&amp;mcy;&amp;ucy; &amp;ucy;&amp;rcy;&amp;ocy;&amp;kcy;&amp;ucy; &amp;Icy;&amp;ncy;&amp;fcy;&amp;ocy;&amp;rcy;&amp;mcy;&amp;acy;&amp;tscy;&amp;icy;&amp;yacy; &amp;scy; &amp;vcy;&amp;iecy;&amp;bcy;&amp;icy;&amp;ncy;. - &amp;Ocy;&amp;bcy;&amp;rcy;&amp;acy;&amp;zcy;&amp;ocy;&amp;vcy;&amp;acy;&amp;ncy;&amp;icy;&amp;iecy; - &amp;Vcy;&amp;scy;&amp;iecy; &amp;pcy;&amp;rcy;&amp;iecy;&amp;zcy;&amp;iecy;&amp;ncy;&amp;tcy;&amp;acy;&amp;tscy;&amp;icy;&amp;icy; &amp;icy;&amp;ncy;&amp;tcy;&amp;iecy;&amp;rcy;&amp;ncy;&amp;iecy;&amp;tcy;&amp;a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476672"/>
            <a:ext cx="820891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Tcy;&amp;rcy;&amp;iecy;&amp;bcy;&amp;ocy;&amp;vcy;&amp;acy;&amp;ncy;&amp;icy;&amp;yacy; &amp;kcy; &amp;scy;&amp;ocy;&amp;vcy;&amp;rcy;&amp;iecy;&amp;mcy;&amp;iecy;&amp;ncy;&amp;ncy;&amp;ocy;&amp;mcy;&amp;ucy; &amp;ucy;&amp;rcy;&amp;ocy;&amp;kcy;&amp;ucy; &amp;Icy;&amp;ncy;&amp;fcy;&amp;ocy;&amp;rcy;&amp;mcy;&amp;acy;&amp;tscy;&amp;icy;&amp;yacy; &amp;scy; &amp;vcy;&amp;iecy;&amp;bcy;&amp;icy;&amp;ncy;. - &amp;Ocy;&amp;bcy;&amp;rcy;&amp;acy;&amp;zcy;&amp;ocy;&amp;vcy;&amp;acy;&amp;ncy;&amp;icy;&amp;iecy; - &amp;Vcy;&amp;scy;&amp;iecy; &amp;pcy;&amp;rcy;&amp;iecy;&amp;zcy;&amp;iecy;&amp;ncy;&amp;tcy;&amp;acy;&amp;tscy;&amp;icy;&amp;icy; &amp;icy;&amp;ncy;&amp;tcy;&amp;iecy;&amp;rcy;&amp;ncy;&amp;iecy;&amp;tcy;&amp;a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7992889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Scy;&amp;rcy;&amp;acy;&amp;vcy;&amp;ncy;&amp;iecy;&amp;ncy;&amp;icy;&amp;iecy; &amp;kcy;&amp;lcy;&amp;yucy;&amp;chcy;&amp;iecy;&amp;vcy;&amp;ycy;&amp;khcy; &amp;mcy;&amp;ocy;&amp;mcy;&amp;iecy;&amp;ncy;&amp;tcy;&amp;ocy;&amp;vcy; &amp;scy;&amp;tcy;&amp;acy;&amp;rcy;&amp;ycy;&amp;khcy; &amp;icy; &amp;ncy;&amp;ocy;&amp;vcy;&amp;ycy;&amp;khcy; &amp;ocy;&amp;bcy;&amp;rcy;&amp;acy;&amp;zcy;&amp;ocy;&amp;vcy;&amp;acy;&amp;tcy;&amp;iecy;&amp;lcy;&amp;softcy;&amp;ncy;&amp;ycy;&amp;khcy; &amp;scy;&amp;tcy;&amp;acy;&amp;ncy;&amp;dcy;&amp;acy;&amp;rcy;&amp;tcy;&amp;ocy;&amp;v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8064896" cy="54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extReferat.com - &amp;bcy;&amp;iecy;&amp;scy;&amp;pcy;&amp;lcy;&amp;acy;&amp;tcy;&amp;ncy;&amp;ycy;&amp;jcy; &amp;bcy;&amp;acy;&amp;ncy;&amp;kcy; &amp;rcy;&amp;iecy;&amp;fcy;&amp;iecy;&amp;rcy;&amp;acy;&amp;tcy;&amp;ocy;&amp;vcy; &quot; &amp;Scy;&amp;tcy;&amp;acy;&amp;tcy;&amp;softcy;&amp;i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2656"/>
            <a:ext cx="7632848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&amp;Tcy;&amp;rcy;&amp;iecy;&amp;bcy;&amp;ocy;&amp;vcy;&amp;acy;&amp;ncy;&amp;icy;&amp;yacy; &amp;kcy; &amp;vcy;&amp;ycy;&amp;pcy;&amp;ucy;&amp;scy;&amp;kcy;&amp;ncy;&amp;icy;&amp;kcy;&amp;ucy; xxi &amp;vcy;&amp;iecy;&amp;kcy;&amp;acy; - &amp;Pcy;&amp;rcy;&amp;iecy;&amp;zcy;&amp;iecy;&amp;ncy;&amp;tcy;&amp;acy;&amp;tscy;&amp;icy;&amp;yacy; 4238/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424936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Tcy;&amp;rcy;&amp;iecy;&amp;bcy;&amp;ocy;&amp;vcy;&amp;acy;&amp;ncy;&amp;icy;&amp;yacy; &amp;kcy; &amp;scy;&amp;pcy;&amp;iecy;&amp;tscy;&amp;icy;&amp;acy;&amp;lcy;&amp;icy;&amp;scy;&amp;tcy;&amp;acy;&amp;mcy; &amp;ncy;&amp;ocy;&amp;vcy;&amp;ocy;&amp;gcy;&amp;ocy; &amp;tcy;&amp;icy;&amp;pcy;&amp;acy; &amp;scy;&amp;ocy;&amp;vcy;&amp;rcy;&amp;iecy;&amp;mcy;&amp;iecy;&amp;ncy;&amp;ncy;&amp;ocy;&amp;gcy;&amp;ocy; &amp;rcy;&amp;ycy;&amp;ncy;&amp;kcy;&amp;acy; &amp;tcy;&amp;rcy;&amp;ucy;&amp;dcy;&amp;acy; - &amp;Kcy;&amp;acy;&amp;rcy;&amp;tcy;&amp;icy;&amp;ncy;&amp;kcy;&amp;acy; 17589/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42493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Vcy;&amp;acy;&amp;zhcy;&amp;ncy;&amp;iecy;&amp;jcy;&amp;shcy;&amp;acy;&amp;yacy; &amp;zcy;&amp;acy;&amp;dcy;&amp;acy;&amp;chcy;&amp;acy; &amp;scy;&amp;ocy;&amp;vcy;&amp;rcy;&amp;iecy;&amp;mcy;&amp;iecy;&amp;ncy;&amp;ncy;&amp;ocy;&amp;jcy; &amp;scy;&amp;icy;&amp;scy;&amp;tcy;&amp;iecy;&amp;mcy;&amp;ycy; &amp;ocy;&amp;bcy;&amp;rcy;&amp;acy;&amp;zcy;&amp;ocy;&amp;vcy;&amp;acy;&amp;ncy;&amp;icy;&amp;yacy; - &quot;&amp;ncy;&amp;acy;&amp;ucy;&amp;chcy;&amp;icy;&amp;tcy;&amp;softcy; &amp;ucy;&amp;chcy;&amp;icy;&amp;tcy;&amp;softcy;&amp;scy;&amp;yacy;&quot; - &amp;Kcy;&amp;acy;&amp;rcy;&amp;tcy;&amp;icy;&amp;ncy;&amp;kcy;&amp;acy; 17512/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442821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Zcy;&amp;acy;&amp;dcy;&amp;acy;&amp;chcy;&amp;acy; &amp;scy;&amp;icy;&amp;scy;&amp;tcy;&amp;iecy;&amp;mcy;&amp;ycy; &amp;ocy;&amp;bcy;&amp;rcy;&amp;acy;&amp;zcy;&amp;ocy;&amp;vcy;&amp;acy;&amp;ncy;&amp;icy;&amp;yacy; - &amp;Kcy;&amp;acy;&amp;rcy;&amp;tcy;&amp;icy;&amp;ncy;&amp;kcy;&amp;acy; 17589/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28092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&amp;Scy;&amp;acy;&amp;jcy;&amp;tcy; &amp;Mcy;&amp;Bcy;&amp;Dcy;&amp;Ocy;&amp;Ucy; &amp;dcy;/&amp;scy;&amp;kcy;&amp;vcy; 8 &quot;&amp;Tcy;&amp;iecy;&amp;rcy;&amp;iecy;&amp;mcy;&amp;ocy;&amp;kcy;&quot; - &amp;Icy;&amp;ncy;&amp;ncy;&amp;ocy;&amp;vcy;&amp;acy;&amp;tscy;&amp;icy;&amp;ocy;&amp;ncy;&amp;ncy;&amp;acy;&amp;yacy; &amp;dcy;&amp;iecy;&amp;yacy;&amp;tcy;&amp;iecy;&amp;lcy;&amp;softcy;&amp;ncy;&amp;ocy;&amp;scy;&amp;tcy;&amp;softcy; &amp;vcy; &amp;Mcy;&amp;Bcy;&amp;Dcy;&amp;Ocy;&amp;U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212976"/>
            <a:ext cx="302433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Icy;&amp;ncy;&amp;fcy;&amp;ocy;&amp;rcy;&amp;mcy;&amp;acy;&amp;tcy;&amp;icy;&amp;kcy;&amp;acy; &amp;Lcy;.&amp;Bcy;&amp;ocy;&amp;scy;&amp;ocy;&amp;vcy;&amp;acy; - &amp;Ucy;&amp;chcy;&amp;iecy;&amp;bcy;&amp;ncy;&amp;icy;&amp;kcy;&amp;icy; &amp;pcy;&amp;ocy; &amp;icy;&amp;ncy;&amp;fcy;&amp;ocy;&amp;rcy;&amp;mcy;&amp;acy;&amp;tcy;&amp;icy;&amp;kcy;&amp;iecy; - &amp;Kcy;&amp;acy;&amp;rcy;&amp;tcy;&amp;icy;&amp;ncy;&amp;kcy;&amp;icy; &amp;pcy;&amp;ocy; &amp;icy;&amp;ncy;&amp;fcy;&amp;ocy;&amp;rcy;&amp;mcy;&amp;acy;&amp;tcy;&amp;icy;&amp;kcy;&amp;iecy;"/>
          <p:cNvPicPr/>
          <p:nvPr/>
        </p:nvPicPr>
        <p:blipFill>
          <a:blip r:embed="rId2" cstate="print"/>
          <a:srcRect r="877" b="5682"/>
          <a:stretch>
            <a:fillRect/>
          </a:stretch>
        </p:blipFill>
        <p:spPr bwMode="auto">
          <a:xfrm>
            <a:off x="428596" y="285728"/>
            <a:ext cx="8429684" cy="614366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Kcy;&amp;acy;&amp;kcy;&amp;icy;&amp;mcy; &amp;dcy;&amp;ocy;&amp;lcy;&amp;zhcy;&amp;iecy;&amp;ncy; &amp;bcy;&amp;ycy;&amp;tcy;&amp;softcy; &amp;scy;&amp;ocy;&amp;vcy;&amp;rcy;&amp;iecy;&amp;mcy;&amp;iecy;&amp;ncy;&amp;ncy;&amp;ycy;&amp;jcy; &amp;ucy;&amp;chcy;&amp;icy;&amp;tcy;&amp;iecy;&amp;lcy;&amp;softcy; - &amp;Pcy;&amp;rcy;&amp;iecy;&amp;zcy;&amp;iecy;&amp;ncy;&amp;tcy;&amp;acy;&amp;tscy;&amp;icy;&amp;yacy; 9638/4"/>
          <p:cNvPicPr/>
          <p:nvPr/>
        </p:nvPicPr>
        <p:blipFill>
          <a:blip r:embed="rId2" cstate="print"/>
          <a:srcRect b="20732"/>
          <a:stretch>
            <a:fillRect/>
          </a:stretch>
        </p:blipFill>
        <p:spPr bwMode="auto">
          <a:xfrm>
            <a:off x="251520" y="260648"/>
            <a:ext cx="8712968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91535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ХАРАКТЕРИСТИКА СИСТЕМЫ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Учитель года -2015</a:t>
            </a:r>
            <a:b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31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номинация «Педагог дошкольного образования»</a:t>
            </a:r>
            <a:endParaRPr lang="ru-RU" sz="31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3925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Фионина Елена Михайловна –музыкальный руководитель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Ординского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детского сада №2; </a:t>
            </a:r>
          </a:p>
          <a:p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Мухлади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Алена Вячеславовна - воспитатель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Красноясыльского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детского сада (3-е место), </a:t>
            </a:r>
          </a:p>
          <a:p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Швецова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Светлана Михайловна – воспитатель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Шляпниковского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детского сада (2-е место), </a:t>
            </a:r>
          </a:p>
          <a:p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Кулинко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Светлана Юрьевна - воспитатель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Ординского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детского сада № 1 (1 место).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923</TotalTime>
  <Words>1147</Words>
  <Application>Microsoft Office PowerPoint</Application>
  <PresentationFormat>Экран (4:3)</PresentationFormat>
  <Paragraphs>382</Paragraphs>
  <Slides>39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39</vt:i4>
      </vt:variant>
    </vt:vector>
  </HeadingPairs>
  <TitlesOfParts>
    <vt:vector size="61" baseType="lpstr">
      <vt:lpstr>Arial</vt:lpstr>
      <vt:lpstr>Book Antiqua</vt:lpstr>
      <vt:lpstr>Calibri</vt:lpstr>
      <vt:lpstr>Cambria</vt:lpstr>
      <vt:lpstr>Consolas</vt:lpstr>
      <vt:lpstr>Constantia</vt:lpstr>
      <vt:lpstr>Corbel</vt:lpstr>
      <vt:lpstr>Gill Sans MT</vt:lpstr>
      <vt:lpstr>Lucida Sans</vt:lpstr>
      <vt:lpstr>Times New Roman</vt:lpstr>
      <vt:lpstr>Trebuchet MS</vt:lpstr>
      <vt:lpstr>Verdana</vt:lpstr>
      <vt:lpstr>Wingdings</vt:lpstr>
      <vt:lpstr>Wingdings 2</vt:lpstr>
      <vt:lpstr>Wingdings 3</vt:lpstr>
      <vt:lpstr>Изящная</vt:lpstr>
      <vt:lpstr>Метро</vt:lpstr>
      <vt:lpstr>2_Изящная</vt:lpstr>
      <vt:lpstr>Аспект</vt:lpstr>
      <vt:lpstr>Апекс</vt:lpstr>
      <vt:lpstr>Солнцестояние</vt:lpstr>
      <vt:lpstr>Поток</vt:lpstr>
      <vt:lpstr>Современное образование: новые требования, новые возможности, новая ответственность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ОБЩАЯ ХАРАКТЕРИСТИКА СИСТЕМЫ ОБРАЗОВАНИЯ</vt:lpstr>
      <vt:lpstr>Учитель года -2015 номинация «Педагог дошкольного образования»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Тезисы ЕГЭ в 2015 году</vt:lpstr>
      <vt:lpstr>ЕГЭ 2015 глазами выпускников…</vt:lpstr>
      <vt:lpstr>Нормативно-правое обеспечение проведения аттестации педагогов</vt:lpstr>
      <vt:lpstr>      Итоги аттестации педагогических работников  (2014-2015 учебный год)</vt:lpstr>
      <vt:lpstr>Обучение по ФГОС (5 класс)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Современное образование: новые требования, новые возможности, новая ответственность </dc:title>
  <dc:creator>user</dc:creator>
  <cp:lastModifiedBy>Пользователь</cp:lastModifiedBy>
  <cp:revision>101</cp:revision>
  <dcterms:created xsi:type="dcterms:W3CDTF">2014-10-18T18:07:14Z</dcterms:created>
  <dcterms:modified xsi:type="dcterms:W3CDTF">2015-08-31T07:55:57Z</dcterms:modified>
</cp:coreProperties>
</file>